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63" r:id="rId4"/>
    <p:sldId id="257" r:id="rId5"/>
    <p:sldId id="258" r:id="rId6"/>
    <p:sldId id="259" r:id="rId7"/>
    <p:sldId id="264" r:id="rId8"/>
    <p:sldId id="265" r:id="rId9"/>
    <p:sldId id="267" r:id="rId10"/>
    <p:sldId id="266" r:id="rId11"/>
    <p:sldId id="269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95D9"/>
    <a:srgbClr val="3B7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6107B-4738-2A21-E155-11F9C1833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C4C343-1359-A36D-1A05-5AB9A1C839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E619BC-3546-700B-5535-17BD678D2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DFC599-DA09-1A54-7FA4-91DC18CCB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7A515A-4740-16D0-2A17-28445DAF8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966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1D46C7-E8E3-9573-75EA-466F24944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1EC695-2266-7D1B-B72B-B0D24D723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89D47F-B434-5C36-A609-DC66259E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7F14A8-47FF-97D7-1041-A6040281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64150-C30D-CEE3-F9E5-843F80377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865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AF5686-4C43-06D7-168C-A5B764DB9F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7F49F1-1480-6FAA-89E4-416FB17C4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4923F-9B91-7656-6BCE-D15AEC03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F2C016-E793-631F-974A-FA83D2C11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982AB3-6B2F-E497-2E22-F43BD0F9C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367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298B3-538A-0A70-872A-F34BD83BD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1CE030-5839-652A-EFD9-8D489DCB1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15BFC1-36E2-D7AE-7E4F-B0570367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DEB68D-3260-0376-7387-1E98B092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7DC50A-007D-C411-6531-6A0F65A8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6C2628-CCEA-B590-954A-8DA2AAC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BCFBE8-8358-F17A-754A-386ACCE5B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0D657-5B0F-F8F2-34D8-8CA805B8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E1A322-D4CD-8EC0-5A31-34E8608B2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EF80F3-1B42-908F-E328-40D68942C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79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4D5EE4-CBC0-9FB4-6FE1-4B8CBA918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34CB5B-1EC3-3AF6-3091-E82C2BC215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EC440E-64AA-BAEF-A67E-C7480C9DD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C8E3D0-E828-4FA2-E105-06DA6044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3843E6-14CD-9600-FC4F-9D2A1CBC2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977E6B-57E3-961B-DDF3-0E5A46CEF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794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0B454-CDA7-0029-F0CB-39995278D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C0DB60-D836-8BA9-64AE-156DE510B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9F720D-151C-72AA-E131-185A6F346F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75E024-414A-AFEB-6AA6-7297364DB9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D1F70F-FC8D-038C-57B0-D010114F9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770406-306A-C8CE-44A0-E42318F8D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28BFFB-B463-CD3E-3B56-D9DA1AB2F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1CD4D3-D07F-9619-5E7A-056B20C56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074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FF070-26E9-EB6A-65EB-E66C64AD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C420D6-C464-0C68-188C-3A15F0FF7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C6B70D-E634-C1E6-FD92-26160A44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DF5AD7D-7C47-688A-F4E7-A32EF9EC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0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4BA9BF-B846-B73D-4EA0-F98A9CB2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86DAF0-5B0A-6C5A-E2E9-F10C94EA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327E9F0-A162-80B9-9454-F35BF0477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156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27BF9-DB6E-10AF-F3A9-DEE07C96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6E3A21-3EDB-FFBD-59C4-BA18DB511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DA1F3F-937F-57AB-DF50-45E2F1A13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997F96-778F-188A-579F-3C9AA9FA3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40FE05-CC73-F5F7-D41F-CF78DB8DF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43A3ED-5CAC-662F-1FD8-D23F88FEB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247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796078-13CD-FC25-F383-CA395214E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49DB5C-2BE7-BD77-119F-B5EE3490A8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AAB60D-6C52-4CCE-D442-592EA7314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537A28-0096-11E6-5A03-8EC3A2305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745A23-CB4B-BE6F-9F27-79ABEE460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6A80FE-33F4-9D47-686D-1C01DD18D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27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2D6C91A-605B-B254-8534-77796BD08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84FAA3-F222-DF6E-B6AB-DDF730EE3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990648-065B-4896-4109-48ED5B1AD7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ADDAC0-8B2A-4791-8C90-3F87A8AB2F0A}" type="datetimeFigureOut">
              <a:rPr lang="ko-KR" altLang="en-US" smtClean="0"/>
              <a:t>2025-03-06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B6B9F6-7D4B-DE82-813A-C8FFE95018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689FB9-C451-BE16-E7C5-DDD03AB27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D7C36A-00F9-4032-986A-5E20F6B5C3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7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CB6E6-2085-921D-D7B8-0718993AA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신규 </a:t>
            </a:r>
            <a:r>
              <a:rPr lang="en-US" altLang="ko-KR" dirty="0"/>
              <a:t>UI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54C5BC58-E8E7-8ED1-F7AE-2C9ED486FB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522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ADBDD-D6FD-3F14-5D7C-B8B016C5D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B43456-8E5A-B86A-3195-5888AC92D484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rgbClr val="FF0000"/>
                </a:solidFill>
              </a:rPr>
              <a:t>포션</a:t>
            </a:r>
            <a:r>
              <a:rPr lang="ko-KR" altLang="en-US" sz="3600" b="1" dirty="0">
                <a:solidFill>
                  <a:srgbClr val="FF0000"/>
                </a:solidFill>
              </a:rPr>
              <a:t> 제조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943188ED-4E8A-58D8-B6BA-76A7A8EABC06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282BCC-913D-40F3-1371-26C71061E5C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67035BD-B63A-6DFE-42C3-0081EECCF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58" y="1217179"/>
            <a:ext cx="9064487" cy="5096852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464ACF92-7FF6-3ACF-4DC5-0CA49FE9D0A3}"/>
              </a:ext>
            </a:extLst>
          </p:cNvPr>
          <p:cNvSpPr/>
          <p:nvPr/>
        </p:nvSpPr>
        <p:spPr>
          <a:xfrm>
            <a:off x="5624803" y="4152652"/>
            <a:ext cx="5699182" cy="1493836"/>
          </a:xfrm>
          <a:prstGeom prst="wedgeRectCallout">
            <a:avLst>
              <a:gd name="adj1" fmla="val 22935"/>
              <a:gd name="adj2" fmla="val -6373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포션</a:t>
            </a:r>
            <a:r>
              <a:rPr lang="ko-KR" altLang="en-US" sz="1600" b="1" dirty="0">
                <a:latin typeface="+mj-lt"/>
              </a:rPr>
              <a:t> 레시피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재료 및 요구량에 대한 정보를 나타낸다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요구량의 경우 의뢰서의 요구 용량 최대치에 따라</a:t>
            </a:r>
            <a:r>
              <a:rPr lang="en-US" altLang="ko-KR" sz="1200" dirty="0">
                <a:latin typeface="+mj-lt"/>
              </a:rPr>
              <a:t> </a:t>
            </a:r>
            <a:r>
              <a:rPr lang="ko-KR" altLang="en-US" sz="1200" dirty="0">
                <a:latin typeface="+mj-lt"/>
              </a:rPr>
              <a:t>비율에 맞춰서 측정된다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수치를 통해서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용량이 정해지게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요구량은 </a:t>
            </a:r>
            <a:r>
              <a:rPr lang="en-US" altLang="ko-KR" sz="1200" dirty="0">
                <a:latin typeface="+mj-lt"/>
              </a:rPr>
              <a:t>(</a:t>
            </a:r>
            <a:r>
              <a:rPr lang="ko-KR" altLang="en-US" sz="1200" dirty="0">
                <a:latin typeface="+mj-lt"/>
              </a:rPr>
              <a:t>현재 투입된 수치</a:t>
            </a:r>
            <a:r>
              <a:rPr lang="en-US" altLang="ko-KR" sz="1200" dirty="0">
                <a:latin typeface="+mj-lt"/>
              </a:rPr>
              <a:t>/ </a:t>
            </a:r>
            <a:r>
              <a:rPr lang="ko-KR" altLang="en-US" sz="1200" dirty="0">
                <a:latin typeface="+mj-lt"/>
              </a:rPr>
              <a:t>최대 수치</a:t>
            </a:r>
            <a:r>
              <a:rPr lang="en-US" altLang="ko-KR" sz="1200" dirty="0">
                <a:latin typeface="+mj-lt"/>
              </a:rPr>
              <a:t>)</a:t>
            </a:r>
            <a:r>
              <a:rPr lang="ko-KR" altLang="en-US" sz="1200" dirty="0">
                <a:latin typeface="+mj-lt"/>
              </a:rPr>
              <a:t>로 작성된다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요구량을 </a:t>
            </a:r>
            <a:r>
              <a:rPr lang="ko-KR" altLang="en-US" sz="1200" dirty="0" err="1">
                <a:latin typeface="+mj-lt"/>
              </a:rPr>
              <a:t>넘처서</a:t>
            </a:r>
            <a:r>
              <a:rPr lang="ko-KR" altLang="en-US" sz="1200" dirty="0">
                <a:latin typeface="+mj-lt"/>
              </a:rPr>
              <a:t>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만들게 될 경우 해당 의뢰는 실패 처리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4D7E84B2-D0D0-6A92-A858-4A8C78BB1715}"/>
              </a:ext>
            </a:extLst>
          </p:cNvPr>
          <p:cNvSpPr/>
          <p:nvPr/>
        </p:nvSpPr>
        <p:spPr>
          <a:xfrm>
            <a:off x="473767" y="3517824"/>
            <a:ext cx="3971588" cy="1269657"/>
          </a:xfrm>
          <a:prstGeom prst="wedgeRectCallout">
            <a:avLst>
              <a:gd name="adj1" fmla="val 16595"/>
              <a:gd name="adj2" fmla="val 60443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도구함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상점에서 구매한 아이템을 두는 공간이다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최대 </a:t>
            </a:r>
            <a:r>
              <a:rPr lang="en-US" altLang="ko-KR" sz="1200" dirty="0">
                <a:latin typeface="+mj-lt"/>
              </a:rPr>
              <a:t>3</a:t>
            </a:r>
            <a:r>
              <a:rPr lang="ko-KR" altLang="en-US" sz="1200" dirty="0">
                <a:latin typeface="+mj-lt"/>
              </a:rPr>
              <a:t>개의 아이템을 소지할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각 아이템은 개별로 취급된다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아이템 아이콘을 클릭하면 사용할 수 있다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7907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E3EA5-95E1-BE51-6760-EBA4C55DA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B8D24C5-FE78-DB20-AF23-B49380A2A7A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스크린샷, 도표, 직사각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FEA484F-247F-500F-405C-81D9B0D15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658" y="1166136"/>
            <a:ext cx="9065818" cy="5097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1A4F46-3540-E3DB-95CD-C28E2C33B954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rgbClr val="FF0000"/>
                </a:solidFill>
              </a:rPr>
              <a:t>포션</a:t>
            </a:r>
            <a:r>
              <a:rPr lang="ko-KR" altLang="en-US" sz="3600" b="1" dirty="0">
                <a:solidFill>
                  <a:srgbClr val="FF0000"/>
                </a:solidFill>
              </a:rPr>
              <a:t> 제조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57EEB3-C579-6714-4F36-1C288DD59C3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EE37D437-4665-B396-B6E5-D545A3D6D958}"/>
              </a:ext>
            </a:extLst>
          </p:cNvPr>
          <p:cNvSpPr/>
          <p:nvPr/>
        </p:nvSpPr>
        <p:spPr>
          <a:xfrm>
            <a:off x="351185" y="1472216"/>
            <a:ext cx="4216752" cy="1425405"/>
          </a:xfrm>
          <a:prstGeom prst="wedgeRectCallout">
            <a:avLst>
              <a:gd name="adj1" fmla="val 56470"/>
              <a:gd name="adj2" fmla="val -2183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>
                <a:latin typeface="+mj-lt"/>
              </a:rPr>
              <a:t>마법의 수납장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단지에 재료를 넣기 위해 사용하는 장비이다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</a:t>
            </a:r>
            <a:r>
              <a:rPr lang="ko-KR" altLang="en-US" sz="1200" dirty="0" err="1">
                <a:latin typeface="+mj-lt"/>
              </a:rPr>
              <a:t>랜덤한</a:t>
            </a:r>
            <a:r>
              <a:rPr lang="ko-KR" altLang="en-US" sz="1200" dirty="0">
                <a:latin typeface="+mj-lt"/>
              </a:rPr>
              <a:t> 양의 재료가 투입된다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수치는 </a:t>
            </a:r>
            <a:r>
              <a:rPr lang="en-US" altLang="ko-KR" sz="1200" dirty="0">
                <a:latin typeface="+mj-lt"/>
              </a:rPr>
              <a:t>1~10</a:t>
            </a:r>
            <a:r>
              <a:rPr lang="ko-KR" altLang="en-US" sz="1200" dirty="0">
                <a:latin typeface="+mj-lt"/>
              </a:rPr>
              <a:t>이며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한번 나온 수치는 다시 나오지 않는다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하단의 버튼을 통해 투입이 가능하다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857C75DA-F8FA-857D-C6CA-63B1C7B876B5}"/>
              </a:ext>
            </a:extLst>
          </p:cNvPr>
          <p:cNvSpPr/>
          <p:nvPr/>
        </p:nvSpPr>
        <p:spPr>
          <a:xfrm>
            <a:off x="2305882" y="4897755"/>
            <a:ext cx="4216752" cy="1425405"/>
          </a:xfrm>
          <a:prstGeom prst="wedgeRectCallout">
            <a:avLst>
              <a:gd name="adj1" fmla="val 17971"/>
              <a:gd name="adj2" fmla="val -6134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j-lt"/>
              </a:rPr>
              <a:t>[“?”</a:t>
            </a:r>
            <a:r>
              <a:rPr lang="ko-KR" altLang="en-US" sz="1600" b="1" dirty="0">
                <a:latin typeface="+mj-lt"/>
              </a:rPr>
              <a:t>버튼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버튼에 마우스를 올리게 되면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가 등장한다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들어간 수치와 들어가지 않은 수치를 나타낸다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들어간 수치의 경우 회색으로 불투명하게 나타낸다</a:t>
            </a:r>
            <a:r>
              <a:rPr lang="en-US" altLang="ko-KR" sz="1200" dirty="0">
                <a:latin typeface="+mj-lt"/>
              </a:rPr>
              <a:t>.</a:t>
            </a:r>
            <a:endParaRPr lang="en-US" altLang="ko-KR" sz="105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89801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0C421-E557-6D5D-2B44-96A03AF69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2ED52-120A-EE50-44C8-FDE046A9EE36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rgbClr val="FF0000"/>
                </a:solidFill>
              </a:rPr>
              <a:t>포션</a:t>
            </a:r>
            <a:r>
              <a:rPr lang="ko-KR" altLang="en-US" sz="3600" b="1" dirty="0">
                <a:solidFill>
                  <a:srgbClr val="FF0000"/>
                </a:solidFill>
              </a:rPr>
              <a:t> 제조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7267FCE9-DB66-A5E4-3602-4C76F5C4218E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7B75A8-317C-D00E-D734-48C85913C8B1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0434D2C-BDB5-193B-A97D-3ADA12A7A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758" y="1217179"/>
            <a:ext cx="9064487" cy="5096852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7861CA83-CD3C-5590-88B3-973EDB370E9B}"/>
              </a:ext>
            </a:extLst>
          </p:cNvPr>
          <p:cNvSpPr/>
          <p:nvPr/>
        </p:nvSpPr>
        <p:spPr>
          <a:xfrm>
            <a:off x="5618921" y="4870174"/>
            <a:ext cx="5095461" cy="770647"/>
          </a:xfrm>
          <a:prstGeom prst="wedgeRectCallout">
            <a:avLst>
              <a:gd name="adj1" fmla="val -29452"/>
              <a:gd name="adj2" fmla="val 6878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제조하기 버튼을 통해서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제조할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재료들의 수치를 총합한 만큼의 용량을 가진 </a:t>
            </a:r>
            <a:r>
              <a:rPr lang="ko-KR" altLang="en-US" sz="1200" dirty="0" err="1">
                <a:latin typeface="+mj-lt"/>
              </a:rPr>
              <a:t>포션이</a:t>
            </a:r>
            <a:r>
              <a:rPr lang="ko-KR" altLang="en-US" sz="1200" dirty="0">
                <a:latin typeface="+mj-lt"/>
              </a:rPr>
              <a:t> 생성된다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4771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3C542-DEEE-0B22-847D-FFA41A10A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259AA5-1F9E-AE43-E333-36D2EAA53AD1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04A10875-7E9A-0B36-1A29-3801E1FE6E32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337729-E653-43F9-C0EA-FDF235274BAF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222CD83-03F4-D2B2-3C8C-670B11EFE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99" y="1122056"/>
            <a:ext cx="6689401" cy="376137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B14145B-EF48-086C-2961-08D4B37EDF84}"/>
              </a:ext>
            </a:extLst>
          </p:cNvPr>
          <p:cNvSpPr/>
          <p:nvPr/>
        </p:nvSpPr>
        <p:spPr>
          <a:xfrm>
            <a:off x="500269" y="5086185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err="1">
                <a:solidFill>
                  <a:schemeClr val="bg1"/>
                </a:solidFill>
              </a:rPr>
              <a:t>포션</a:t>
            </a:r>
            <a:r>
              <a:rPr lang="ko-KR" altLang="en-US" sz="1400" dirty="0">
                <a:solidFill>
                  <a:schemeClr val="bg1"/>
                </a:solidFill>
              </a:rPr>
              <a:t> 제조하기를 </a:t>
            </a:r>
            <a:r>
              <a:rPr lang="ko-KR" altLang="en-US" sz="1400" dirty="0" err="1">
                <a:solidFill>
                  <a:schemeClr val="bg1"/>
                </a:solidFill>
              </a:rPr>
              <a:t>클릭하고나면</a:t>
            </a:r>
            <a:r>
              <a:rPr lang="ko-KR" altLang="en-US" sz="1400" dirty="0">
                <a:solidFill>
                  <a:schemeClr val="bg1"/>
                </a:solidFill>
              </a:rPr>
              <a:t> 등장하는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유저가 넣은 재료들의 총합으로 용량이 정해지며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이때 최소 수치를 넘어가지 않을 경우 의뢰는 실패 처리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제작된 </a:t>
            </a:r>
            <a:r>
              <a:rPr lang="ko-KR" altLang="en-US" sz="1400" dirty="0" err="1">
                <a:solidFill>
                  <a:schemeClr val="bg1"/>
                </a:solidFill>
              </a:rPr>
              <a:t>포션은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C ~ A</a:t>
            </a:r>
            <a:r>
              <a:rPr lang="ko-KR" altLang="en-US" sz="1400" dirty="0">
                <a:solidFill>
                  <a:schemeClr val="bg1"/>
                </a:solidFill>
              </a:rPr>
              <a:t>사이의 등급을 가지게 되며 최대 용량에 가까울 수록 높은 등급을 가지게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427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4442E-1626-1DAA-4C8D-53E93FAE7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C95E34-A718-C00C-AF6D-06938DFAD63C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36D57921-958C-CF2A-E360-2217E995F18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E05B36-0DD6-24D8-BC61-A4F7CA14F44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87CAA34-5920-D846-66C5-0FF84DE03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40" y="1199120"/>
            <a:ext cx="9128723" cy="5132971"/>
          </a:xfrm>
          <a:prstGeom prst="rect">
            <a:avLst/>
          </a:prstGeom>
        </p:spPr>
      </p:pic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DD1A7742-1369-38C1-8471-005C12DF7C02}"/>
              </a:ext>
            </a:extLst>
          </p:cNvPr>
          <p:cNvSpPr/>
          <p:nvPr/>
        </p:nvSpPr>
        <p:spPr>
          <a:xfrm>
            <a:off x="516834" y="3670852"/>
            <a:ext cx="5095461" cy="1988027"/>
          </a:xfrm>
          <a:prstGeom prst="wedgeRectCallout">
            <a:avLst>
              <a:gd name="adj1" fmla="val 58064"/>
              <a:gd name="adj2" fmla="val -2286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600" b="1" dirty="0">
                <a:latin typeface="+mj-lt"/>
              </a:rPr>
              <a:t>[</a:t>
            </a:r>
            <a:r>
              <a:rPr lang="ko-KR" altLang="en-US" sz="1600" b="1" dirty="0" err="1">
                <a:latin typeface="+mj-lt"/>
              </a:rPr>
              <a:t>포션</a:t>
            </a:r>
            <a:r>
              <a:rPr lang="ko-KR" altLang="en-US" sz="1600" b="1" dirty="0">
                <a:latin typeface="+mj-lt"/>
              </a:rPr>
              <a:t> 등급</a:t>
            </a:r>
            <a:r>
              <a:rPr lang="en-US" altLang="ko-KR" sz="1600" b="1" dirty="0">
                <a:latin typeface="+mj-lt"/>
              </a:rPr>
              <a:t>]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용량에 따라서 최소 용량과 최대 용량에 따라 매겨진다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등급은 총</a:t>
            </a:r>
            <a:r>
              <a:rPr lang="en-US" altLang="ko-KR" sz="1200" dirty="0">
                <a:latin typeface="+mj-lt"/>
              </a:rPr>
              <a:t> 5</a:t>
            </a:r>
            <a:r>
              <a:rPr lang="ko-KR" altLang="en-US" sz="1200" dirty="0">
                <a:latin typeface="+mj-lt"/>
              </a:rPr>
              <a:t>개이며</a:t>
            </a:r>
            <a:r>
              <a:rPr lang="en-US" altLang="ko-KR" sz="1200" dirty="0">
                <a:latin typeface="+mj-lt"/>
              </a:rPr>
              <a:t>, </a:t>
            </a:r>
            <a:r>
              <a:rPr lang="ko-KR" altLang="en-US" sz="1200" dirty="0">
                <a:latin typeface="+mj-lt"/>
              </a:rPr>
              <a:t>각 수치의 소주점은 버림 처리한다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endParaRPr lang="en-US" altLang="ko-KR" sz="300" b="1" dirty="0">
              <a:latin typeface="+mj-lt"/>
            </a:endParaRPr>
          </a:p>
          <a:p>
            <a:pPr algn="ctr"/>
            <a:r>
              <a:rPr lang="en-US" altLang="ko-KR" sz="1200" b="1" dirty="0">
                <a:latin typeface="+mj-lt"/>
              </a:rPr>
              <a:t>[</a:t>
            </a:r>
            <a:r>
              <a:rPr lang="ko-KR" altLang="en-US" sz="1200" b="1" dirty="0">
                <a:latin typeface="+mj-lt"/>
              </a:rPr>
              <a:t>각 등급별 산정 구간</a:t>
            </a:r>
            <a:r>
              <a:rPr lang="en-US" altLang="ko-KR" sz="1200" b="1" dirty="0">
                <a:latin typeface="+mj-lt"/>
              </a:rPr>
              <a:t>] </a:t>
            </a:r>
          </a:p>
          <a:p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latin typeface="+mj-lt"/>
              </a:rPr>
              <a:t>A</a:t>
            </a:r>
            <a:r>
              <a:rPr lang="ko-KR" altLang="en-US" sz="1200" dirty="0">
                <a:latin typeface="+mj-lt"/>
              </a:rPr>
              <a:t>등급의 </a:t>
            </a:r>
            <a:r>
              <a:rPr lang="ko-KR" altLang="en-US" sz="1200" dirty="0" err="1">
                <a:latin typeface="+mj-lt"/>
              </a:rPr>
              <a:t>포션을</a:t>
            </a:r>
            <a:r>
              <a:rPr lang="ko-KR" altLang="en-US" sz="1200" dirty="0">
                <a:latin typeface="+mj-lt"/>
              </a:rPr>
              <a:t> 제작하고 제출하게 되면 추가 골드 및 보상을 얻는다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E85BD2D-B550-F9AB-A99F-131DA5CF00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753077"/>
              </p:ext>
            </p:extLst>
          </p:nvPr>
        </p:nvGraphicFramePr>
        <p:xfrm>
          <a:off x="648250" y="4603484"/>
          <a:ext cx="4832628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5438">
                  <a:extLst>
                    <a:ext uri="{9D8B030D-6E8A-4147-A177-3AD203B41FA5}">
                      <a16:colId xmlns:a16="http://schemas.microsoft.com/office/drawing/2014/main" val="4128009123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707094846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594349092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1937830620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969402258"/>
                    </a:ext>
                  </a:extLst>
                </a:gridCol>
                <a:gridCol w="805438">
                  <a:extLst>
                    <a:ext uri="{9D8B030D-6E8A-4147-A177-3AD203B41FA5}">
                      <a16:colId xmlns:a16="http://schemas.microsoft.com/office/drawing/2014/main" val="2640859554"/>
                    </a:ext>
                  </a:extLst>
                </a:gridCol>
              </a:tblGrid>
              <a:tr h="1267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등급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C+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B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B+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A</a:t>
                      </a:r>
                      <a:endParaRPr lang="ko-KR" altLang="en-US" sz="1100" dirty="0"/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149433"/>
                  </a:ext>
                </a:extLst>
              </a:tr>
              <a:tr h="1267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수치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~20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21 ~ 40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41 ~ 60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61 ~ 80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/>
                        <a:t>81 ~ 100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60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5372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39B53-E912-D435-FECD-4472228CC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95E29E-5432-393A-41F7-4CF0C77F8261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제조 결과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4DB7B5FF-9C84-E1BA-26DA-72B8F682241C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3B1C14-E2C4-8A6A-27F6-73A25A70F35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FF16B11-4F04-9BF7-479B-FC0283A83F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40" y="1199120"/>
            <a:ext cx="9128723" cy="5132971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A7581608-D9DD-8EE3-1C0F-EB6081B2D1EA}"/>
              </a:ext>
            </a:extLst>
          </p:cNvPr>
          <p:cNvSpPr/>
          <p:nvPr/>
        </p:nvSpPr>
        <p:spPr>
          <a:xfrm>
            <a:off x="642730" y="4638261"/>
            <a:ext cx="5340625" cy="770647"/>
          </a:xfrm>
          <a:prstGeom prst="wedgeRectCallout">
            <a:avLst>
              <a:gd name="adj1" fmla="val 29326"/>
              <a:gd name="adj2" fmla="val 7652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용량이 마음에 들지 않는다면 다시 제작할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의뢰당 </a:t>
            </a:r>
            <a:r>
              <a:rPr lang="en-US" altLang="ko-KR" sz="1200" dirty="0">
                <a:latin typeface="+mj-lt"/>
              </a:rPr>
              <a:t>1</a:t>
            </a:r>
            <a:r>
              <a:rPr lang="ko-KR" altLang="en-US" sz="1200" dirty="0">
                <a:latin typeface="+mj-lt"/>
              </a:rPr>
              <a:t>번 다시 제작이 가능하다</a:t>
            </a:r>
            <a:endParaRPr lang="en-US" altLang="ko-KR" sz="1200" dirty="0">
              <a:latin typeface="+mj-lt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골드 </a:t>
            </a:r>
            <a:r>
              <a:rPr lang="en-US" altLang="ko-KR" sz="1200" dirty="0">
                <a:latin typeface="+mj-lt"/>
              </a:rPr>
              <a:t>50</a:t>
            </a:r>
            <a:r>
              <a:rPr lang="ko-KR" altLang="en-US" sz="1200" dirty="0">
                <a:latin typeface="+mj-lt"/>
              </a:rPr>
              <a:t>이 소모되며 다시 </a:t>
            </a:r>
            <a:r>
              <a:rPr lang="ko-KR" altLang="en-US" sz="1200" dirty="0" err="1">
                <a:latin typeface="+mj-lt"/>
              </a:rPr>
              <a:t>포션</a:t>
            </a:r>
            <a:r>
              <a:rPr lang="ko-KR" altLang="en-US" sz="1200" dirty="0">
                <a:latin typeface="+mj-lt"/>
              </a:rPr>
              <a:t> 제작 화면으로 돌아간다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2C6D5276-7B6E-B7AF-75AB-0F5163754CFE}"/>
              </a:ext>
            </a:extLst>
          </p:cNvPr>
          <p:cNvSpPr/>
          <p:nvPr/>
        </p:nvSpPr>
        <p:spPr>
          <a:xfrm>
            <a:off x="6726491" y="4719149"/>
            <a:ext cx="4345700" cy="608870"/>
          </a:xfrm>
          <a:prstGeom prst="wedgeRectCallout">
            <a:avLst>
              <a:gd name="adj1" fmla="val 20505"/>
              <a:gd name="adj2" fmla="val 8512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현재 제작된 포션으로 의뢰인이 원하는 용량과 체크한다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2427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6C991-418C-D505-F871-D04DBE9E3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DBC761-986D-B0DB-8270-82941AC3B77A}"/>
              </a:ext>
            </a:extLst>
          </p:cNvPr>
          <p:cNvSpPr txBox="1"/>
          <p:nvPr/>
        </p:nvSpPr>
        <p:spPr>
          <a:xfrm>
            <a:off x="192157" y="132521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 결과 확인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DA302590-6671-845C-9E1E-6714F398F2A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354A9E-C1B2-EBED-815A-7C7639C3096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7" name="그림 6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1C717AF-1888-4192-9EAF-B1E05C4B6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591" y="1122057"/>
            <a:ext cx="7060821" cy="39753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AAC2763-EB5A-BA9A-951C-19A86CAAC99F}"/>
              </a:ext>
            </a:extLst>
          </p:cNvPr>
          <p:cNvSpPr/>
          <p:nvPr/>
        </p:nvSpPr>
        <p:spPr>
          <a:xfrm>
            <a:off x="500269" y="5218707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제조한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제출하고 의뢰인이 요구한 용량이 나타나게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이때 제출한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포션의</a:t>
            </a:r>
            <a:r>
              <a:rPr lang="ko-KR" altLang="en-US" sz="1400" dirty="0">
                <a:solidFill>
                  <a:schemeClr val="bg1"/>
                </a:solidFill>
              </a:rPr>
              <a:t> 용량이 의뢰한 </a:t>
            </a:r>
            <a:r>
              <a:rPr lang="ko-KR" altLang="en-US" sz="1400" dirty="0" err="1">
                <a:solidFill>
                  <a:schemeClr val="bg1"/>
                </a:solidFill>
              </a:rPr>
              <a:t>포션의</a:t>
            </a:r>
            <a:r>
              <a:rPr lang="ko-KR" altLang="en-US" sz="1400" dirty="0">
                <a:solidFill>
                  <a:schemeClr val="bg1"/>
                </a:solidFill>
              </a:rPr>
              <a:t> 용량보다 크다면 성공처리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만약 </a:t>
            </a:r>
            <a:r>
              <a:rPr lang="en-US" altLang="ko-KR" sz="1400" dirty="0">
                <a:solidFill>
                  <a:schemeClr val="bg1"/>
                </a:solidFill>
              </a:rPr>
              <a:t>A</a:t>
            </a:r>
            <a:r>
              <a:rPr lang="ko-KR" altLang="en-US" sz="1400" dirty="0">
                <a:solidFill>
                  <a:schemeClr val="bg1"/>
                </a:solidFill>
              </a:rPr>
              <a:t>등급의 </a:t>
            </a:r>
            <a:r>
              <a:rPr lang="ko-KR" altLang="en-US" sz="1400" dirty="0" err="1">
                <a:solidFill>
                  <a:schemeClr val="bg1"/>
                </a:solidFill>
              </a:rPr>
              <a:t>포션일</a:t>
            </a:r>
            <a:r>
              <a:rPr lang="ko-KR" altLang="en-US" sz="1400" dirty="0">
                <a:solidFill>
                  <a:schemeClr val="bg1"/>
                </a:solidFill>
              </a:rPr>
              <a:t> 경우 의뢰 대성공이 되면서 재화 혹은 레시피의 등급이 상승하게 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165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86562-8D90-79F8-8B6E-749F7E9BB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41FEC1-2275-CE56-D3F3-4E3977B5B9F9}"/>
              </a:ext>
            </a:extLst>
          </p:cNvPr>
          <p:cNvSpPr txBox="1"/>
          <p:nvPr/>
        </p:nvSpPr>
        <p:spPr>
          <a:xfrm>
            <a:off x="192157" y="132521"/>
            <a:ext cx="3278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 결과 확인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6526025-6496-4BE3-519B-67A5C8B54541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970510-DBDD-2F09-0F9D-5F38D11CA9DC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7" name="그림 6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78AD045-03FF-E600-8999-9177D71537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524" y="1324816"/>
            <a:ext cx="8850953" cy="4983219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08A5ED39-FB4D-766C-A478-9F287FAFA147}"/>
              </a:ext>
            </a:extLst>
          </p:cNvPr>
          <p:cNvSpPr/>
          <p:nvPr/>
        </p:nvSpPr>
        <p:spPr>
          <a:xfrm>
            <a:off x="3737114" y="4306957"/>
            <a:ext cx="5340625" cy="770647"/>
          </a:xfrm>
          <a:prstGeom prst="wedgeRectCallout">
            <a:avLst>
              <a:gd name="adj1" fmla="val 13693"/>
              <a:gd name="adj2" fmla="val -7824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제출한 </a:t>
            </a:r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용량과 요구 용량을 비교하는 애니메이션이 등장한다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만약 성공하였을 경우 성공이라고 띄운다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실패했을 경우 위약금을 물었다는 </a:t>
            </a:r>
            <a:r>
              <a:rPr lang="en-US" altLang="ko-KR" sz="1200" dirty="0">
                <a:latin typeface="+mj-lt"/>
              </a:rPr>
              <a:t>text</a:t>
            </a:r>
            <a:r>
              <a:rPr lang="ko-KR" altLang="en-US" sz="1200" dirty="0">
                <a:latin typeface="+mj-lt"/>
              </a:rPr>
              <a:t>를 표기한다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6007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959BFF-1FDA-6C26-8CAB-93F9C54D0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8F6F81-98F0-A973-BD23-8494D94D19D3}"/>
              </a:ext>
            </a:extLst>
          </p:cNvPr>
          <p:cNvSpPr txBox="1"/>
          <p:nvPr/>
        </p:nvSpPr>
        <p:spPr>
          <a:xfrm>
            <a:off x="192157" y="13252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상점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D2861A94-005A-F6CC-8AC9-3C5F4343FF6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80DE5F-673B-3411-93CD-ACAD0D8FEB16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285B003-5DDF-4F49-1195-8A3AF4467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190" y="1103614"/>
            <a:ext cx="6905621" cy="388294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F92F788-98D4-F380-041D-85D78D60429C}"/>
              </a:ext>
            </a:extLst>
          </p:cNvPr>
          <p:cNvSpPr/>
          <p:nvPr/>
        </p:nvSpPr>
        <p:spPr>
          <a:xfrm>
            <a:off x="500269" y="5218707"/>
            <a:ext cx="11191461" cy="1260686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연금술 길드내에 있는 상점으로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만드는데 필요한 재료나 첨가제를 주문하는 공간이다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가판대에서 </a:t>
            </a:r>
            <a:r>
              <a:rPr lang="ko-KR" altLang="en-US" sz="1400" dirty="0" err="1">
                <a:solidFill>
                  <a:schemeClr val="bg1"/>
                </a:solidFill>
              </a:rPr>
              <a:t>재품을</a:t>
            </a:r>
            <a:r>
              <a:rPr lang="ko-KR" altLang="en-US" sz="1400" dirty="0">
                <a:solidFill>
                  <a:schemeClr val="bg1"/>
                </a:solidFill>
              </a:rPr>
              <a:t> 골라서 사는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760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6B70-AE8C-E5CE-8678-5ADCCB353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C9C053-C293-524F-6393-3FB5AED9A700}"/>
              </a:ext>
            </a:extLst>
          </p:cNvPr>
          <p:cNvSpPr txBox="1"/>
          <p:nvPr/>
        </p:nvSpPr>
        <p:spPr>
          <a:xfrm>
            <a:off x="192157" y="13252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상점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B52FCFDA-669B-4059-B8B5-73AD40B1077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785F0B-D81E-1EFA-0574-05D79400452B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pic>
        <p:nvPicPr>
          <p:cNvPr id="6" name="그림 5" descr="텍스트, 스크린샷, 직사각형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6F5BF48-79D4-1851-9E17-2ED5A7A9C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730" y="1249387"/>
            <a:ext cx="8996543" cy="5058647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3B383DE8-1720-CC2D-829E-6561ECFC80A2}"/>
              </a:ext>
            </a:extLst>
          </p:cNvPr>
          <p:cNvSpPr/>
          <p:nvPr/>
        </p:nvSpPr>
        <p:spPr>
          <a:xfrm>
            <a:off x="1152940" y="4061791"/>
            <a:ext cx="5618921" cy="854766"/>
          </a:xfrm>
          <a:prstGeom prst="wedgeRectCallout">
            <a:avLst>
              <a:gd name="adj1" fmla="val 14065"/>
              <a:gd name="adj2" fmla="val -8254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마우스 </a:t>
            </a:r>
            <a:r>
              <a:rPr lang="ko-KR" altLang="en-US" sz="1200" dirty="0" err="1">
                <a:latin typeface="+mj-lt"/>
              </a:rPr>
              <a:t>클릭시</a:t>
            </a:r>
            <a:r>
              <a:rPr lang="ko-KR" altLang="en-US" sz="1200" dirty="0">
                <a:latin typeface="+mj-lt"/>
              </a:rPr>
              <a:t> 구매를 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구매를 하고 나면 </a:t>
            </a:r>
            <a:r>
              <a:rPr lang="en-US" altLang="ko-KR" sz="1200" dirty="0">
                <a:latin typeface="+mj-lt"/>
              </a:rPr>
              <a:t>sold out</a:t>
            </a:r>
            <a:r>
              <a:rPr lang="ko-KR" altLang="en-US" sz="1200" dirty="0">
                <a:latin typeface="+mj-lt"/>
              </a:rPr>
              <a:t>으로 변경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만약 등급 부족으로 구매를 할 수 없을 경우 구매 불가라는 </a:t>
            </a:r>
            <a:r>
              <a:rPr lang="en-US" altLang="ko-KR" sz="1200" dirty="0">
                <a:latin typeface="+mj-lt"/>
              </a:rPr>
              <a:t>text</a:t>
            </a:r>
            <a:r>
              <a:rPr lang="ko-KR" altLang="en-US" sz="1200" dirty="0">
                <a:latin typeface="+mj-lt"/>
              </a:rPr>
              <a:t>로 표기된다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5808435-E701-6D84-872D-AF4761ECC17E}"/>
              </a:ext>
            </a:extLst>
          </p:cNvPr>
          <p:cNvSpPr/>
          <p:nvPr/>
        </p:nvSpPr>
        <p:spPr>
          <a:xfrm>
            <a:off x="1716156" y="1484244"/>
            <a:ext cx="1490870" cy="53671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현재 </a:t>
            </a:r>
            <a:r>
              <a:rPr lang="ko-KR" altLang="en-US" sz="1400" dirty="0" err="1"/>
              <a:t>소지금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769876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FFBAC-4603-18C6-B886-3684BF344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0B64EA-3DA3-5F1B-1201-32BFE243E695}"/>
              </a:ext>
            </a:extLst>
          </p:cNvPr>
          <p:cNvSpPr txBox="1"/>
          <p:nvPr/>
        </p:nvSpPr>
        <p:spPr>
          <a:xfrm>
            <a:off x="192157" y="132521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시작하기 앞서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1B0FE480-350D-6148-F038-BC47F552A319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807A429-A7D5-0198-B6E7-F649ED1DA347}"/>
              </a:ext>
            </a:extLst>
          </p:cNvPr>
          <p:cNvGrpSpPr/>
          <p:nvPr/>
        </p:nvGrpSpPr>
        <p:grpSpPr>
          <a:xfrm>
            <a:off x="2185344" y="1791031"/>
            <a:ext cx="7821312" cy="3949148"/>
            <a:chOff x="2005174" y="1969935"/>
            <a:chExt cx="7821312" cy="394914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2DFFAD3-D0E3-82E6-19DD-E3D05D2AD651}"/>
                </a:ext>
              </a:extLst>
            </p:cNvPr>
            <p:cNvSpPr/>
            <p:nvPr/>
          </p:nvSpPr>
          <p:spPr>
            <a:xfrm>
              <a:off x="2005174" y="1969935"/>
              <a:ext cx="914400" cy="9144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8CFBE69-DAD3-A330-0CB6-41728DE0E013}"/>
                </a:ext>
              </a:extLst>
            </p:cNvPr>
            <p:cNvSpPr/>
            <p:nvPr/>
          </p:nvSpPr>
          <p:spPr>
            <a:xfrm>
              <a:off x="2005174" y="3487309"/>
              <a:ext cx="914400" cy="91440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1E6BC74-4EF4-A6D5-558B-57DCE217F608}"/>
                </a:ext>
              </a:extLst>
            </p:cNvPr>
            <p:cNvSpPr/>
            <p:nvPr/>
          </p:nvSpPr>
          <p:spPr>
            <a:xfrm>
              <a:off x="2005174" y="5004683"/>
              <a:ext cx="914400" cy="9144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62C28C9-99F4-7F0A-1C96-9811D9A211BF}"/>
                </a:ext>
              </a:extLst>
            </p:cNvPr>
            <p:cNvSpPr txBox="1"/>
            <p:nvPr/>
          </p:nvSpPr>
          <p:spPr>
            <a:xfrm>
              <a:off x="3043739" y="2042415"/>
              <a:ext cx="6782747" cy="769441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노랑색 </a:t>
              </a:r>
              <a:r>
                <a:rPr lang="en-US" altLang="ko-KR" sz="2400" b="1" dirty="0"/>
                <a:t>: </a:t>
              </a:r>
              <a:r>
                <a:rPr lang="ko-KR" altLang="en-US" sz="2400" b="1" dirty="0"/>
                <a:t>이미지</a:t>
              </a:r>
              <a:endParaRPr lang="en-US" altLang="ko-KR" sz="2400" b="1" dirty="0"/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ko-KR" altLang="en-US" sz="2000" b="1" dirty="0"/>
                <a:t>이미지가</a:t>
              </a:r>
              <a:r>
                <a:rPr lang="ko-KR" altLang="en-US" dirty="0"/>
                <a:t> 들어갈 공간을 나타낸다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9EFDD51-95BA-E49D-20F6-91FBAE3EADF7}"/>
                </a:ext>
              </a:extLst>
            </p:cNvPr>
            <p:cNvSpPr txBox="1"/>
            <p:nvPr/>
          </p:nvSpPr>
          <p:spPr>
            <a:xfrm>
              <a:off x="3043739" y="3559789"/>
              <a:ext cx="6782747" cy="769441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/>
                <a:t>초록색 </a:t>
              </a:r>
              <a:r>
                <a:rPr lang="en-US" altLang="ko-KR" sz="2400" b="1" dirty="0"/>
                <a:t>: </a:t>
              </a:r>
              <a:r>
                <a:rPr lang="ko-KR" altLang="en-US" sz="2400" b="1" dirty="0"/>
                <a:t>버튼</a:t>
              </a:r>
              <a:endParaRPr lang="en-US" altLang="ko-KR" sz="2400" b="1" dirty="0"/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ko-KR" altLang="en-US" sz="2000" b="1" dirty="0"/>
                <a:t>버튼이</a:t>
              </a:r>
              <a:r>
                <a:rPr lang="ko-KR" altLang="en-US" dirty="0"/>
                <a:t> 들어갈 공간을 나타낸다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11D4D68-6279-BE5E-EDA5-34E5A1EFF6B4}"/>
                </a:ext>
              </a:extLst>
            </p:cNvPr>
            <p:cNvSpPr txBox="1"/>
            <p:nvPr/>
          </p:nvSpPr>
          <p:spPr>
            <a:xfrm>
              <a:off x="3043739" y="5077163"/>
              <a:ext cx="6782747" cy="738664"/>
            </a:xfrm>
            <a:prstGeom prst="rect">
              <a:avLst/>
            </a:prstGeom>
            <a:solidFill>
              <a:srgbClr val="92D050"/>
            </a:solidFill>
            <a:ln w="38100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 err="1"/>
                <a:t>그외</a:t>
              </a:r>
              <a:r>
                <a:rPr lang="ko-KR" altLang="en-US" sz="2400" b="1" dirty="0"/>
                <a:t> 의 색 </a:t>
              </a:r>
              <a:r>
                <a:rPr lang="en-US" altLang="ko-KR" sz="2400" b="1" dirty="0"/>
                <a:t>:</a:t>
              </a:r>
              <a:r>
                <a:rPr lang="ko-KR" altLang="en-US" sz="2400" b="1" dirty="0"/>
                <a:t> 일반</a:t>
              </a:r>
              <a:r>
                <a:rPr lang="en-US" altLang="ko-KR" sz="2400" b="1" dirty="0"/>
                <a:t>UI</a:t>
              </a:r>
            </a:p>
            <a:p>
              <a:r>
                <a:rPr lang="en-US" altLang="ko-KR" dirty="0"/>
                <a:t>Ui</a:t>
              </a:r>
              <a:r>
                <a:rPr lang="ko-KR" altLang="en-US" dirty="0"/>
                <a:t>의 색이 해당 색일 경우 </a:t>
              </a:r>
              <a:r>
                <a:rPr lang="en-US" altLang="ko-KR" dirty="0"/>
                <a:t>UI</a:t>
              </a:r>
              <a:r>
                <a:rPr lang="ko-KR" altLang="en-US" dirty="0"/>
                <a:t>를 이루고 있는 배경이다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24254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1F3F0-5023-9B7E-2B62-779610A93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A98879-C753-5D21-6C84-06D792B3B013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</a:t>
            </a:r>
            <a:r>
              <a:rPr lang="en-US" altLang="ko-KR" sz="3600" b="1" dirty="0">
                <a:solidFill>
                  <a:srgbClr val="FF0000"/>
                </a:solidFill>
              </a:rPr>
              <a:t> </a:t>
            </a:r>
            <a:r>
              <a:rPr lang="ko-KR" altLang="en-US" sz="3600" b="1" dirty="0">
                <a:solidFill>
                  <a:srgbClr val="FF0000"/>
                </a:solidFill>
              </a:rPr>
              <a:t>게시판 </a:t>
            </a:r>
            <a:r>
              <a:rPr lang="en-US" altLang="ko-KR" sz="3600" b="1" dirty="0">
                <a:solidFill>
                  <a:srgbClr val="FF0000"/>
                </a:solidFill>
              </a:rPr>
              <a:t>UI</a:t>
            </a:r>
            <a:endParaRPr lang="ko-KR" alt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9178A975-CE54-16A3-52D7-3142ECD3312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도표, 스크린샷, 평면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3B6A614-2CA0-2876-4175-39B488EDD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789" y="1144338"/>
            <a:ext cx="7050437" cy="396437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50A0607F-1D9E-529A-C53F-67CAAA37A3EF}"/>
              </a:ext>
            </a:extLst>
          </p:cNvPr>
          <p:cNvSpPr/>
          <p:nvPr/>
        </p:nvSpPr>
        <p:spPr>
          <a:xfrm>
            <a:off x="500269" y="5279335"/>
            <a:ext cx="11191461" cy="1234108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플레이어가 의뢰를 받기위해서 사용하는 게시판이다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해당 게시판에서 의뢰를 선택하여 받아서 제작을 진행한다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게시판에 무질서하게 의뢰지가 붙어있는 것을 표현하도록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63B454-AD93-B10A-A745-64120B97841A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538470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F9204D-455E-EA66-F3CC-5C86252F49C8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</a:t>
            </a:r>
            <a:r>
              <a:rPr lang="en-US" altLang="ko-KR" sz="3600" b="1" dirty="0">
                <a:solidFill>
                  <a:srgbClr val="FF0000"/>
                </a:solidFill>
              </a:rPr>
              <a:t> </a:t>
            </a:r>
            <a:r>
              <a:rPr lang="ko-KR" altLang="en-US" sz="3600" b="1" dirty="0">
                <a:solidFill>
                  <a:srgbClr val="FF0000"/>
                </a:solidFill>
              </a:rPr>
              <a:t>게시판 </a:t>
            </a:r>
            <a:r>
              <a:rPr lang="en-US" altLang="ko-KR" sz="3600" b="1" dirty="0">
                <a:solidFill>
                  <a:srgbClr val="FF0000"/>
                </a:solidFill>
              </a:rPr>
              <a:t>UI</a:t>
            </a:r>
            <a:endParaRPr lang="ko-KR" alt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F37B199C-E1F5-9268-BA04-678B69E9A37D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 descr="텍스트, 도표, 스크린샷, 평면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6FB27AE-CCDD-5943-16D1-72959454A6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302" y="1329867"/>
            <a:ext cx="8569397" cy="4818469"/>
          </a:xfrm>
          <a:prstGeom prst="rect">
            <a:avLst/>
          </a:prstGeom>
        </p:spPr>
      </p:pic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CDED1B8D-B596-B981-3D43-E17B5F87BFDC}"/>
              </a:ext>
            </a:extLst>
          </p:cNvPr>
          <p:cNvSpPr/>
          <p:nvPr/>
        </p:nvSpPr>
        <p:spPr>
          <a:xfrm>
            <a:off x="1318592" y="3692707"/>
            <a:ext cx="3823252" cy="1946094"/>
          </a:xfrm>
          <a:prstGeom prst="wedgeRectCallout">
            <a:avLst>
              <a:gd name="adj1" fmla="val 57330"/>
              <a:gd name="adj2" fmla="val -2342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[</a:t>
            </a:r>
            <a:r>
              <a:rPr lang="ko-KR" altLang="en-US" b="1" dirty="0"/>
              <a:t>의뢰서</a:t>
            </a:r>
            <a:r>
              <a:rPr lang="en-US" altLang="ko-KR" b="1" dirty="0"/>
              <a:t>]</a:t>
            </a:r>
          </a:p>
          <a:p>
            <a:pPr algn="ctr"/>
            <a:endParaRPr lang="en-US" altLang="ko-KR" sz="300" b="1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의뢰에 대한 간단한 정보가 적혀 있는 종이이다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의뢰서는 보드에 </a:t>
            </a:r>
            <a:r>
              <a:rPr lang="ko-KR" altLang="en-US" sz="1200" dirty="0" err="1"/>
              <a:t>랜덤한</a:t>
            </a:r>
            <a:r>
              <a:rPr lang="ko-KR" altLang="en-US" sz="1200" dirty="0"/>
              <a:t> 위치에 생성되어 있는다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의뢰서의 테두리 색에 따라 난이도가 나뉜다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pPr marL="171450" indent="-171450">
              <a:buFontTx/>
              <a:buChar char="-"/>
            </a:pPr>
            <a:endParaRPr lang="ko-KR" altLang="en-US" sz="1200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EE5F56B-50AF-2E94-DF22-37247143A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824795"/>
              </p:ext>
            </p:extLst>
          </p:nvPr>
        </p:nvGraphicFramePr>
        <p:xfrm>
          <a:off x="1430130" y="4747921"/>
          <a:ext cx="3600176" cy="625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044">
                  <a:extLst>
                    <a:ext uri="{9D8B030D-6E8A-4147-A177-3AD203B41FA5}">
                      <a16:colId xmlns:a16="http://schemas.microsoft.com/office/drawing/2014/main" val="2365246368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2922623824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812342277"/>
                    </a:ext>
                  </a:extLst>
                </a:gridCol>
                <a:gridCol w="900044">
                  <a:extLst>
                    <a:ext uri="{9D8B030D-6E8A-4147-A177-3AD203B41FA5}">
                      <a16:colId xmlns:a16="http://schemas.microsoft.com/office/drawing/2014/main" val="2954202030"/>
                    </a:ext>
                  </a:extLst>
                </a:gridCol>
              </a:tblGrid>
              <a:tr h="312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색상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</a:rPr>
                        <a:t>빨강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FF00"/>
                          </a:solidFill>
                        </a:rPr>
                        <a:t>노랑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검정</a:t>
                      </a:r>
                    </a:p>
                  </a:txBody>
                  <a:tcPr anchor="ctr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288797"/>
                  </a:ext>
                </a:extLst>
              </a:tr>
              <a:tr h="3129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난이도</a:t>
                      </a:r>
                    </a:p>
                  </a:txBody>
                  <a:tcPr anchor="ctr">
                    <a:solidFill>
                      <a:srgbClr val="4E9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어려움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중간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쉬움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475326"/>
                  </a:ext>
                </a:extLst>
              </a:tr>
            </a:tbl>
          </a:graphicData>
        </a:graphic>
      </p:graphicFrame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712788C9-9326-627C-E6C2-98C4D157ACFE}"/>
              </a:ext>
            </a:extLst>
          </p:cNvPr>
          <p:cNvSpPr/>
          <p:nvPr/>
        </p:nvSpPr>
        <p:spPr>
          <a:xfrm>
            <a:off x="7726018" y="4838032"/>
            <a:ext cx="3823252" cy="1601537"/>
          </a:xfrm>
          <a:prstGeom prst="wedgeRectCallout">
            <a:avLst>
              <a:gd name="adj1" fmla="val -24299"/>
              <a:gd name="adj2" fmla="val -6036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[</a:t>
            </a:r>
            <a:r>
              <a:rPr lang="ko-KR" altLang="en-US" b="1" dirty="0"/>
              <a:t>의뢰서 생성 규칙</a:t>
            </a:r>
            <a:r>
              <a:rPr lang="en-US" altLang="ko-KR" b="1" dirty="0"/>
              <a:t>]</a:t>
            </a:r>
          </a:p>
          <a:p>
            <a:pPr algn="ctr"/>
            <a:endParaRPr lang="en-US" altLang="ko-KR" sz="300" b="1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의뢰서는 총 </a:t>
            </a:r>
            <a:r>
              <a:rPr lang="en-US" altLang="ko-KR" sz="1200" dirty="0"/>
              <a:t>3</a:t>
            </a:r>
            <a:r>
              <a:rPr lang="ko-KR" altLang="en-US" sz="1200" dirty="0"/>
              <a:t>개의 층으로 이뤄져 있다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각 층별로 </a:t>
            </a:r>
            <a:r>
              <a:rPr lang="en-US" altLang="ko-KR" sz="1200" dirty="0"/>
              <a:t>5</a:t>
            </a:r>
            <a:r>
              <a:rPr lang="ko-KR" altLang="en-US" sz="1200" dirty="0"/>
              <a:t>개의 의뢰서가 생성이 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정해진 공간안에 랜덤하게 흩뿌려지며 생성된다</a:t>
            </a:r>
            <a:r>
              <a:rPr lang="en-US" altLang="ko-KR" sz="1200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/>
              <a:t>같은 층의 </a:t>
            </a:r>
            <a:r>
              <a:rPr lang="ko-KR" altLang="en-US" sz="1200" dirty="0" err="1"/>
              <a:t>의뢰서끼리는</a:t>
            </a:r>
            <a:r>
              <a:rPr lang="ko-KR" altLang="en-US" sz="1200" dirty="0"/>
              <a:t> 겹쳐지지 않으며</a:t>
            </a:r>
            <a:r>
              <a:rPr lang="en-US" altLang="ko-KR" sz="1200" dirty="0"/>
              <a:t>,</a:t>
            </a:r>
            <a:br>
              <a:rPr lang="en-US" altLang="ko-KR" sz="1200" dirty="0"/>
            </a:br>
            <a:r>
              <a:rPr lang="ko-KR" altLang="en-US" sz="1200" dirty="0"/>
              <a:t>다른 층의 의뢰서와는 겹쳐질 수 있다</a:t>
            </a:r>
            <a:r>
              <a:rPr lang="en-US" altLang="ko-KR" sz="120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67A068-3C79-854F-67F9-A2475AFFB41F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98DE57D8-529B-AC38-9FAC-1D71EAEEBD19}"/>
              </a:ext>
            </a:extLst>
          </p:cNvPr>
          <p:cNvSpPr/>
          <p:nvPr/>
        </p:nvSpPr>
        <p:spPr>
          <a:xfrm>
            <a:off x="7153799" y="2413288"/>
            <a:ext cx="4395471" cy="670661"/>
          </a:xfrm>
          <a:prstGeom prst="wedgeRectCallout">
            <a:avLst>
              <a:gd name="adj1" fmla="val -18035"/>
              <a:gd name="adj2" fmla="val -7918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버튼을 클릭하면 의뢰함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로 이동한다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수락한 의뢰가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개일 경우 해당 버튼이 하이라이트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8430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B41C2-D3AB-028E-0373-1118D5A44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939209-CC61-11F1-8B73-73EF321C2EF3}"/>
              </a:ext>
            </a:extLst>
          </p:cNvPr>
          <p:cNvSpPr txBox="1"/>
          <p:nvPr/>
        </p:nvSpPr>
        <p:spPr>
          <a:xfrm>
            <a:off x="192157" y="132521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</a:t>
            </a:r>
            <a:r>
              <a:rPr lang="en-US" altLang="ko-KR" sz="3600" b="1" dirty="0">
                <a:solidFill>
                  <a:srgbClr val="FF0000"/>
                </a:solidFill>
              </a:rPr>
              <a:t> </a:t>
            </a:r>
            <a:r>
              <a:rPr lang="ko-KR" altLang="en-US" sz="3600" b="1" dirty="0">
                <a:solidFill>
                  <a:srgbClr val="FF0000"/>
                </a:solidFill>
              </a:rPr>
              <a:t>게시판 </a:t>
            </a:r>
            <a:r>
              <a:rPr lang="en-US" altLang="ko-KR" sz="3600" b="1" dirty="0">
                <a:solidFill>
                  <a:srgbClr val="FF0000"/>
                </a:solidFill>
              </a:rPr>
              <a:t>UI</a:t>
            </a:r>
            <a:endParaRPr lang="ko-KR" alt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EF8F1B2F-20BF-8C26-195B-5E0E8633DE24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텍스트, 스크린샷, 포스트잇 노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EFD4C5B-AD41-8175-CDE6-AF0076733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242" y="1088504"/>
            <a:ext cx="9509635" cy="5354203"/>
          </a:xfrm>
          <a:prstGeom prst="rect">
            <a:avLst/>
          </a:prstGeom>
        </p:spPr>
      </p:pic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F30293EC-A242-3250-A357-323870C6973B}"/>
              </a:ext>
            </a:extLst>
          </p:cNvPr>
          <p:cNvSpPr/>
          <p:nvPr/>
        </p:nvSpPr>
        <p:spPr>
          <a:xfrm>
            <a:off x="6520070" y="4391670"/>
            <a:ext cx="3823252" cy="670661"/>
          </a:xfrm>
          <a:prstGeom prst="wedgeRectCallout">
            <a:avLst>
              <a:gd name="adj1" fmla="val -58268"/>
              <a:gd name="adj2" fmla="val -49544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겹쳐진 의뢰서위로 마우스 포인터를 가져다 대면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해당 의뢰서가 하이라이트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989150-097E-2D56-A514-FD048C5D828E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2641239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4AD53-8171-4C3E-2B13-1C870E73D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01EEB2-1340-CC87-0992-B0CF037634AC}"/>
              </a:ext>
            </a:extLst>
          </p:cNvPr>
          <p:cNvSpPr txBox="1"/>
          <p:nvPr/>
        </p:nvSpPr>
        <p:spPr>
          <a:xfrm>
            <a:off x="192157" y="132521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 선택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C0C34129-EEF5-29A8-B81E-580B081C5BA0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텍스트, 스크린샷, 디스플레이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BD6B8C4-08DF-ADC4-7B79-BE0070309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064" y="1052602"/>
            <a:ext cx="9649873" cy="5426007"/>
          </a:xfrm>
          <a:prstGeom prst="rect">
            <a:avLst/>
          </a:prstGeom>
        </p:spPr>
      </p:pic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E9F10B5F-EE77-F49B-A8C2-3C6A6D28E691}"/>
              </a:ext>
            </a:extLst>
          </p:cNvPr>
          <p:cNvSpPr/>
          <p:nvPr/>
        </p:nvSpPr>
        <p:spPr>
          <a:xfrm>
            <a:off x="7944679" y="2758339"/>
            <a:ext cx="3823252" cy="670661"/>
          </a:xfrm>
          <a:prstGeom prst="wedgeRectCallout">
            <a:avLst>
              <a:gd name="adj1" fmla="val -54109"/>
              <a:gd name="adj2" fmla="val -3373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latin typeface="+mj-lt"/>
              </a:rPr>
              <a:t>포션의</a:t>
            </a:r>
            <a:r>
              <a:rPr lang="ko-KR" altLang="en-US" sz="1200" dirty="0">
                <a:latin typeface="+mj-lt"/>
              </a:rPr>
              <a:t> 용량 크기를 나타내는 도장이다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r>
              <a:rPr lang="ko-KR" altLang="en-US" sz="1200" dirty="0">
                <a:latin typeface="+mj-lt"/>
              </a:rPr>
              <a:t>크기는 </a:t>
            </a:r>
            <a:r>
              <a:rPr lang="en-US" altLang="ko-KR" sz="1400" b="1" dirty="0">
                <a:latin typeface="+mj-lt"/>
              </a:rPr>
              <a:t>“</a:t>
            </a:r>
            <a:r>
              <a:rPr lang="ko-KR" altLang="en-US" sz="1400" b="1" dirty="0">
                <a:latin typeface="+mj-lt"/>
              </a:rPr>
              <a:t>소량 중량 대량</a:t>
            </a:r>
            <a:r>
              <a:rPr lang="en-US" altLang="ko-KR" sz="1400" b="1" dirty="0">
                <a:latin typeface="+mj-lt"/>
              </a:rPr>
              <a:t>”</a:t>
            </a:r>
            <a:r>
              <a:rPr lang="ko-KR" altLang="en-US" sz="1200" dirty="0">
                <a:latin typeface="+mj-lt"/>
              </a:rPr>
              <a:t>으로 나뉜다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62C17B0D-AAD5-431C-879E-4BE8F3F75B64}"/>
              </a:ext>
            </a:extLst>
          </p:cNvPr>
          <p:cNvSpPr/>
          <p:nvPr/>
        </p:nvSpPr>
        <p:spPr>
          <a:xfrm>
            <a:off x="2385386" y="1320478"/>
            <a:ext cx="3823252" cy="670661"/>
          </a:xfrm>
          <a:prstGeom prst="wedgeRectCallout">
            <a:avLst>
              <a:gd name="adj1" fmla="val 25787"/>
              <a:gd name="adj2" fmla="val 81859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의뢰서를 마우스로 클릭하면 나타나는 </a:t>
            </a:r>
            <a:r>
              <a:rPr lang="en-US" altLang="ko-KR" sz="1200" dirty="0">
                <a:latin typeface="+mj-lt"/>
              </a:rPr>
              <a:t>Ui</a:t>
            </a:r>
            <a:r>
              <a:rPr lang="ko-KR" altLang="en-US" sz="1200" dirty="0">
                <a:latin typeface="+mj-lt"/>
              </a:rPr>
              <a:t>이다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algn="ctr"/>
            <a:r>
              <a:rPr lang="ko-KR" altLang="en-US" sz="1200" dirty="0">
                <a:latin typeface="+mj-lt"/>
              </a:rPr>
              <a:t>의뢰의 상세정보를 나타낸다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ED67577F-5E67-33B7-ADF2-8FA9A8AE5129}"/>
              </a:ext>
            </a:extLst>
          </p:cNvPr>
          <p:cNvSpPr/>
          <p:nvPr/>
        </p:nvSpPr>
        <p:spPr>
          <a:xfrm>
            <a:off x="424070" y="5769945"/>
            <a:ext cx="5194853" cy="670661"/>
          </a:xfrm>
          <a:prstGeom prst="wedgeRectCallout">
            <a:avLst>
              <a:gd name="adj1" fmla="val 53624"/>
              <a:gd name="adj2" fmla="val -20892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버튼을 통해 의뢰를 수락할 수 있다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수락 시 의뢰함으로 이동하게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레시피가 없는 </a:t>
            </a:r>
            <a:r>
              <a:rPr lang="ko-KR" altLang="en-US" sz="1200" dirty="0" err="1">
                <a:latin typeface="+mj-lt"/>
              </a:rPr>
              <a:t>포션이거나</a:t>
            </a:r>
            <a:r>
              <a:rPr lang="ko-KR" altLang="en-US" sz="1200" dirty="0">
                <a:latin typeface="+mj-lt"/>
              </a:rPr>
              <a:t> 의뢰를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 수락하였다면 비활성화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88BCA4-A4CB-8545-9CAC-518E5036EC46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</p:spTree>
    <p:extLst>
      <p:ext uri="{BB962C8B-B14F-4D97-AF65-F5344CB8AC3E}">
        <p14:creationId xmlns:p14="http://schemas.microsoft.com/office/powerpoint/2010/main" val="2979891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BDD2B-298D-8D05-C349-C6AA4A9CB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2C001D-A352-A325-0E3A-119F25F6E03A}"/>
              </a:ext>
            </a:extLst>
          </p:cNvPr>
          <p:cNvSpPr txBox="1"/>
          <p:nvPr/>
        </p:nvSpPr>
        <p:spPr>
          <a:xfrm>
            <a:off x="192157" y="13252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의뢰함</a:t>
            </a: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E04BFE00-91DF-E5F3-DABB-7198BCEF2CC6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A142F9-EAF2-5BF3-71C1-2465D36AD570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1CF15A8-4DFE-5D08-7B28-8B2FB7F86F42}"/>
              </a:ext>
            </a:extLst>
          </p:cNvPr>
          <p:cNvSpPr/>
          <p:nvPr/>
        </p:nvSpPr>
        <p:spPr>
          <a:xfrm>
            <a:off x="500269" y="5493027"/>
            <a:ext cx="11191461" cy="853844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플레이어가 현재 수락한 의뢰에 대해 보여주는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손에 잡고 있는 의뢰서들을 다시 한번 펼쳐보는 듯한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18" name="그림 17" descr="텍스트, 스크린샷, 운영 체제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761EB2D-714D-522C-E0D1-E3EB1ED48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792" y="1083992"/>
            <a:ext cx="7558419" cy="425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988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80A9C-AB7D-8789-2E77-E5668AA0E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5724E0B8-DE5E-5C6D-BCB3-B747365879A3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텍스트, 스크린샷, 운영 체제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8288B49-C224-FEC0-D91E-A1FC0B11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710" y="1072083"/>
            <a:ext cx="9580580" cy="53870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EB1AC3-E9E6-71D0-6138-4DDABD49C4B0}"/>
              </a:ext>
            </a:extLst>
          </p:cNvPr>
          <p:cNvSpPr txBox="1"/>
          <p:nvPr/>
        </p:nvSpPr>
        <p:spPr>
          <a:xfrm>
            <a:off x="192157" y="132521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FF0000"/>
                </a:solidFill>
              </a:rPr>
              <a:t>의뢰함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035CC4-AB57-9ECC-5E80-B2840E95091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5" name="말풍선: 사각형 4">
            <a:extLst>
              <a:ext uri="{FF2B5EF4-FFF2-40B4-BE49-F238E27FC236}">
                <a16:creationId xmlns:a16="http://schemas.microsoft.com/office/drawing/2014/main" id="{8C38A987-51D6-0418-3C31-CFF6E14376B1}"/>
              </a:ext>
            </a:extLst>
          </p:cNvPr>
          <p:cNvSpPr/>
          <p:nvPr/>
        </p:nvSpPr>
        <p:spPr>
          <a:xfrm>
            <a:off x="4041037" y="4665721"/>
            <a:ext cx="3823252" cy="670661"/>
          </a:xfrm>
          <a:prstGeom prst="wedgeRectCallout">
            <a:avLst>
              <a:gd name="adj1" fmla="val 25614"/>
              <a:gd name="adj2" fmla="val 97666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버튼을 통해서 다음 의뢰서로 넘어간다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마지막 장에서 누르면 처음 장으로 되돌아 온다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4FDDFC93-0F45-7BB2-1180-703BC38F01F9}"/>
              </a:ext>
            </a:extLst>
          </p:cNvPr>
          <p:cNvSpPr/>
          <p:nvPr/>
        </p:nvSpPr>
        <p:spPr>
          <a:xfrm>
            <a:off x="8090452" y="2369912"/>
            <a:ext cx="3823252" cy="670661"/>
          </a:xfrm>
          <a:prstGeom prst="wedgeRectCallout">
            <a:avLst>
              <a:gd name="adj1" fmla="val -50816"/>
              <a:gd name="adj2" fmla="val 83835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+mj-lt"/>
              </a:rPr>
              <a:t>의뢰서를 여러 개 들고 있는 느낌을 주기위해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의뢰서가 살짝 보이도록 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0D4441D3-00C4-9390-C0C5-D06974598B03}"/>
              </a:ext>
            </a:extLst>
          </p:cNvPr>
          <p:cNvSpPr/>
          <p:nvPr/>
        </p:nvSpPr>
        <p:spPr>
          <a:xfrm>
            <a:off x="8039568" y="4778633"/>
            <a:ext cx="3874136" cy="670661"/>
          </a:xfrm>
          <a:prstGeom prst="wedgeRectCallout">
            <a:avLst>
              <a:gd name="adj1" fmla="val -16154"/>
              <a:gd name="adj2" fmla="val 70991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모든 의뢰서를 확인 하면 해당 버튼이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의뢰의 개수가 </a:t>
            </a:r>
            <a:r>
              <a:rPr lang="en-US" altLang="ko-KR" sz="1200" dirty="0">
                <a:latin typeface="+mj-lt"/>
              </a:rPr>
              <a:t>5</a:t>
            </a:r>
            <a:r>
              <a:rPr lang="ko-KR" altLang="en-US" sz="1200" dirty="0">
                <a:latin typeface="+mj-lt"/>
              </a:rPr>
              <a:t>개미만이면 비활성화 된다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C2C78E9D-7538-4DF9-CF8E-A85E3F22E39F}"/>
              </a:ext>
            </a:extLst>
          </p:cNvPr>
          <p:cNvSpPr/>
          <p:nvPr/>
        </p:nvSpPr>
        <p:spPr>
          <a:xfrm>
            <a:off x="60881" y="4778632"/>
            <a:ext cx="3874136" cy="670661"/>
          </a:xfrm>
          <a:prstGeom prst="wedgeRectCallout">
            <a:avLst>
              <a:gd name="adj1" fmla="val -5892"/>
              <a:gd name="adj2" fmla="val 72967"/>
            </a:avLst>
          </a:prstGeom>
          <a:solidFill>
            <a:schemeClr val="accent6">
              <a:lumMod val="75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의뢰 시작하기 버튼과 반대로 활성화 된다</a:t>
            </a:r>
            <a:r>
              <a:rPr lang="en-US" altLang="ko-KR" sz="1200" dirty="0">
                <a:latin typeface="+mj-lt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+mj-lt"/>
              </a:rPr>
              <a:t>해당 버튼 </a:t>
            </a:r>
            <a:r>
              <a:rPr lang="ko-KR" altLang="en-US" sz="1200" dirty="0" err="1">
                <a:latin typeface="+mj-lt"/>
              </a:rPr>
              <a:t>클릭시</a:t>
            </a:r>
            <a:r>
              <a:rPr lang="ko-KR" altLang="en-US" sz="1200" dirty="0">
                <a:latin typeface="+mj-lt"/>
              </a:rPr>
              <a:t> 의뢰 게시판으로 이동</a:t>
            </a:r>
            <a:endParaRPr lang="en-US" altLang="ko-K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0814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9A2F8-4E8C-44F8-5B4E-8DC4DE801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7E0204-32E1-9AC8-A7DA-E30F8395DFAE}"/>
              </a:ext>
            </a:extLst>
          </p:cNvPr>
          <p:cNvSpPr txBox="1"/>
          <p:nvPr/>
        </p:nvSpPr>
        <p:spPr>
          <a:xfrm>
            <a:off x="192157" y="13252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rgbClr val="FF0000"/>
                </a:solidFill>
              </a:rPr>
              <a:t>포션제조</a:t>
            </a:r>
            <a:endParaRPr lang="ko-KR" alt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두루마리 모양: 세로로 말림 2">
            <a:extLst>
              <a:ext uri="{FF2B5EF4-FFF2-40B4-BE49-F238E27FC236}">
                <a16:creationId xmlns:a16="http://schemas.microsoft.com/office/drawing/2014/main" id="{1D93793B-C962-7408-DB7A-753F2C76D9EC}"/>
              </a:ext>
            </a:extLst>
          </p:cNvPr>
          <p:cNvSpPr/>
          <p:nvPr/>
        </p:nvSpPr>
        <p:spPr>
          <a:xfrm rot="16200000">
            <a:off x="3083120" y="-2158117"/>
            <a:ext cx="6025762" cy="11847445"/>
          </a:xfrm>
          <a:prstGeom prst="verticalScroll">
            <a:avLst>
              <a:gd name="adj" fmla="val 2312"/>
            </a:avLst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D4BDA8-79B8-7FB5-093C-041D608A3785}"/>
              </a:ext>
            </a:extLst>
          </p:cNvPr>
          <p:cNvSpPr txBox="1"/>
          <p:nvPr/>
        </p:nvSpPr>
        <p:spPr>
          <a:xfrm>
            <a:off x="7513362" y="549965"/>
            <a:ext cx="450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※ UI</a:t>
            </a:r>
            <a:r>
              <a:rPr lang="ko-KR" altLang="en-US" dirty="0">
                <a:solidFill>
                  <a:srgbClr val="FF0000"/>
                </a:solidFill>
              </a:rPr>
              <a:t>의 배치 이미지는 </a:t>
            </a:r>
            <a:r>
              <a:rPr lang="en-US" altLang="ko-KR" dirty="0" err="1">
                <a:solidFill>
                  <a:srgbClr val="FF0000"/>
                </a:solidFill>
              </a:rPr>
              <a:t>UI_image</a:t>
            </a:r>
            <a:r>
              <a:rPr lang="ko-KR" altLang="en-US" dirty="0">
                <a:solidFill>
                  <a:srgbClr val="FF0000"/>
                </a:solidFill>
              </a:rPr>
              <a:t>문서 참고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8B069A-B87E-45D0-C302-C28EE27CB338}"/>
              </a:ext>
            </a:extLst>
          </p:cNvPr>
          <p:cNvSpPr/>
          <p:nvPr/>
        </p:nvSpPr>
        <p:spPr>
          <a:xfrm>
            <a:off x="500269" y="5493027"/>
            <a:ext cx="11191461" cy="853844"/>
          </a:xfrm>
          <a:prstGeom prst="rect">
            <a:avLst/>
          </a:prstGeom>
          <a:solidFill>
            <a:srgbClr val="3B7D23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제조하는 공간에 대한 </a:t>
            </a:r>
            <a:r>
              <a:rPr lang="en-US" altLang="ko-KR" sz="1400" dirty="0">
                <a:solidFill>
                  <a:schemeClr val="bg1"/>
                </a:solidFill>
              </a:rPr>
              <a:t>UI</a:t>
            </a:r>
            <a:r>
              <a:rPr lang="ko-KR" altLang="en-US" sz="1400" dirty="0">
                <a:solidFill>
                  <a:schemeClr val="bg1"/>
                </a:solidFill>
              </a:rPr>
              <a:t>이다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</a:rPr>
              <a:t>의뢰서와 레시피를 좌우에 배치하여 플레이어가 음식을 만드는 것처럼 </a:t>
            </a:r>
            <a:r>
              <a:rPr lang="ko-KR" altLang="en-US" sz="1400" dirty="0" err="1">
                <a:solidFill>
                  <a:schemeClr val="bg1"/>
                </a:solidFill>
              </a:rPr>
              <a:t>포션을</a:t>
            </a:r>
            <a:r>
              <a:rPr lang="ko-KR" altLang="en-US" sz="1400" dirty="0">
                <a:solidFill>
                  <a:schemeClr val="bg1"/>
                </a:solidFill>
              </a:rPr>
              <a:t> 제조하는 느낌을 주도록 기획했다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5" name="그림 4" descr="텍스트, 스크린샷, 도표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0D3FC56-1885-E9EB-CA3C-E63154FE0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392" y="1122056"/>
            <a:ext cx="7421218" cy="417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348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947</Words>
  <Application>Microsoft Office PowerPoint</Application>
  <PresentationFormat>와이드스크린</PresentationFormat>
  <Paragraphs>153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신규 UI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장혁 윤</dc:creator>
  <cp:lastModifiedBy>장혁 윤</cp:lastModifiedBy>
  <cp:revision>44</cp:revision>
  <dcterms:created xsi:type="dcterms:W3CDTF">2025-03-05T22:26:51Z</dcterms:created>
  <dcterms:modified xsi:type="dcterms:W3CDTF">2025-03-06T14:09:18Z</dcterms:modified>
</cp:coreProperties>
</file>

<file path=docProps/thumbnail.jpeg>
</file>